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90" r:id="rId3"/>
    <p:sldId id="259" r:id="rId4"/>
    <p:sldId id="260" r:id="rId5"/>
    <p:sldId id="261" r:id="rId6"/>
    <p:sldId id="283" r:id="rId7"/>
    <p:sldId id="262" r:id="rId8"/>
    <p:sldId id="284" r:id="rId9"/>
    <p:sldId id="285" r:id="rId10"/>
    <p:sldId id="286" r:id="rId11"/>
    <p:sldId id="263" r:id="rId12"/>
    <p:sldId id="287" r:id="rId13"/>
    <p:sldId id="288" r:id="rId14"/>
    <p:sldId id="264" r:id="rId15"/>
    <p:sldId id="289" r:id="rId16"/>
    <p:sldId id="265" r:id="rId17"/>
    <p:sldId id="291" r:id="rId18"/>
    <p:sldId id="266" r:id="rId19"/>
    <p:sldId id="292" r:id="rId20"/>
    <p:sldId id="293" r:id="rId21"/>
    <p:sldId id="267" r:id="rId22"/>
    <p:sldId id="273" r:id="rId23"/>
    <p:sldId id="274" r:id="rId24"/>
    <p:sldId id="275" r:id="rId25"/>
    <p:sldId id="276" r:id="rId26"/>
    <p:sldId id="277" r:id="rId27"/>
    <p:sldId id="268" r:id="rId28"/>
    <p:sldId id="269" r:id="rId29"/>
    <p:sldId id="270" r:id="rId30"/>
    <p:sldId id="271" r:id="rId31"/>
    <p:sldId id="278" r:id="rId32"/>
    <p:sldId id="279" r:id="rId33"/>
    <p:sldId id="280" r:id="rId34"/>
    <p:sldId id="281" r:id="rId35"/>
    <p:sldId id="272" r:id="rId36"/>
    <p:sldId id="282" r:id="rId37"/>
  </p:sldIdLst>
  <p:sldSz cx="9144000" cy="5715000" type="screen16x1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7" d="100"/>
          <a:sy n="97" d="100"/>
        </p:scale>
        <p:origin x="-708" y="-90"/>
      </p:cViewPr>
      <p:guideLst>
        <p:guide orient="horz" pos="180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61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模板5fm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594600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24750" y="1489075"/>
            <a:ext cx="357188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9713" y="1633538"/>
            <a:ext cx="357187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450" y="1778000"/>
            <a:ext cx="357188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5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9788" y="1920875"/>
            <a:ext cx="357187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7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956550" y="3871913"/>
            <a:ext cx="638175" cy="175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6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0" y="2054225"/>
            <a:ext cx="357188" cy="2974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8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863" y="481013"/>
            <a:ext cx="1870075" cy="1655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323528" y="1488274"/>
            <a:ext cx="6840760" cy="1225021"/>
          </a:xfrm>
        </p:spPr>
        <p:txBody>
          <a:bodyPr anchor="b">
            <a:normAutofit/>
            <a:scene3d>
              <a:camera prst="orthographicFront"/>
              <a:lightRig rig="soft" dir="t">
                <a:rot lat="0" lon="0" rev="10800000"/>
              </a:lightRig>
            </a:scene3d>
            <a:sp3d>
              <a:bevelT w="27940" h="12700"/>
              <a:contourClr>
                <a:srgbClr val="DDDDDD"/>
              </a:contourClr>
            </a:sp3d>
          </a:bodyPr>
          <a:lstStyle>
            <a:lvl1pPr algn="ctr">
              <a:defRPr sz="4000" b="1" cap="none" spc="150">
                <a:ln w="11430"/>
                <a:solidFill>
                  <a:srgbClr val="FFFF00"/>
                </a:solidFill>
                <a:effectLst>
                  <a:outerShdw blurRad="25400" algn="tl" rotWithShape="0">
                    <a:srgbClr val="000000">
                      <a:alpha val="43000"/>
                    </a:srgbClr>
                  </a:outerShdw>
                </a:effectLst>
                <a:latin typeface="黑体" pitchFamily="49" charset="-122"/>
                <a:ea typeface="黑体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11560" y="2808544"/>
            <a:ext cx="6264696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12" name="Picture 9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6164" y="5046663"/>
            <a:ext cx="1788390" cy="66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452721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372225" y="5197475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9F8BC3-D7BB-4D6D-9460-2AAE14DBA5B1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34106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654829"/>
            <a:ext cx="2057400" cy="4643470"/>
          </a:xfrm>
        </p:spPr>
        <p:txBody>
          <a:bodyPr vert="eaVert"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654829"/>
            <a:ext cx="6019800" cy="4643470"/>
          </a:xfrm>
        </p:spPr>
        <p:txBody>
          <a:bodyPr vert="eaVert"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372225" y="5197475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E01941-5B71-4BD8-9F88-D79C63CB3C70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044569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defRPr/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lvl3pPr>
            <a:lvl4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lvl4pPr>
            <a:lvl5pPr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FontTx/>
              <a:buBlip>
                <a:blip r:embed="rId2"/>
              </a:buBlip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9100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模板5篇章页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8032" y="3397560"/>
            <a:ext cx="7772400" cy="1135063"/>
          </a:xfrm>
        </p:spPr>
        <p:txBody>
          <a:bodyPr anchor="t">
            <a:normAutofit/>
          </a:bodyPr>
          <a:lstStyle>
            <a:lvl1pPr algn="ctr">
              <a:defRPr sz="3200" b="0" cap="all">
                <a:solidFill>
                  <a:schemeClr val="bg1"/>
                </a:solidFill>
                <a:latin typeface="方正大黑简体" pitchFamily="65" charset="-122"/>
                <a:ea typeface="方正大黑简体" pitchFamily="65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83568" y="2917509"/>
            <a:ext cx="7772400" cy="474819"/>
          </a:xfrm>
        </p:spPr>
        <p:txBody>
          <a:bodyPr anchor="b"/>
          <a:lstStyle>
            <a:lvl1pPr marL="0" indent="0" algn="ctr">
              <a:lnSpc>
                <a:spcPct val="120000"/>
              </a:lnSpc>
              <a:buNone/>
              <a:defRPr sz="20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143823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60666" y="1229005"/>
            <a:ext cx="3852890" cy="412882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30444" y="1229005"/>
            <a:ext cx="3852890" cy="4128826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372225" y="5197475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08136-4D5A-48F0-BEEE-19E7A0E35549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67675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42910" y="1234297"/>
            <a:ext cx="3854478" cy="654848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42910" y="1889145"/>
            <a:ext cx="3854478" cy="34091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3438" y="1234297"/>
            <a:ext cx="3855992" cy="654848"/>
          </a:xfrm>
        </p:spPr>
        <p:txBody>
          <a:bodyPr anchor="b"/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3438" y="1889145"/>
            <a:ext cx="3855992" cy="340915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372225" y="5197475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91B37D-E267-4D9F-B2FC-65C226FA72E6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4626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372225" y="5197475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7C9AC01-31C3-46AF-A094-4989DBE592B2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85026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23789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654831"/>
            <a:ext cx="3008313" cy="910074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654831"/>
            <a:ext cx="5111750" cy="4703001"/>
          </a:xfrm>
        </p:spPr>
        <p:txBody>
          <a:bodyPr/>
          <a:lstStyle>
            <a:lvl1pPr>
              <a:defRPr sz="24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623205"/>
            <a:ext cx="3008313" cy="373462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372225" y="5197475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091A27-599C-4A1A-AEB1-54329941FD1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3098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119564"/>
            <a:ext cx="5486400" cy="47228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54831"/>
            <a:ext cx="5486400" cy="3403881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591846"/>
            <a:ext cx="5486400" cy="67071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6372225" y="5197475"/>
            <a:ext cx="2133600" cy="3048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48EC97-4E69-4284-A378-F42B951A52FF}" type="slidenum">
              <a:rPr lang="zh-CN" altLang="en-US"/>
              <a:pPr>
                <a:defRPr/>
              </a:pPr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813188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图片 8" descr="模板5内页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7666037" cy="571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8" name="标题占位符 1"/>
          <p:cNvSpPr>
            <a:spLocks noGrp="1"/>
          </p:cNvSpPr>
          <p:nvPr>
            <p:ph type="title"/>
          </p:nvPr>
        </p:nvSpPr>
        <p:spPr bwMode="auto">
          <a:xfrm>
            <a:off x="250825" y="595313"/>
            <a:ext cx="6121375" cy="595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250825" y="1250950"/>
            <a:ext cx="6121375" cy="394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</a:p>
        </p:txBody>
      </p:sp>
      <p:pic>
        <p:nvPicPr>
          <p:cNvPr id="1030" name="Picture 6"/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336" y="0"/>
            <a:ext cx="1547664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23" r:id="rId1"/>
    <p:sldLayoutId id="2147483722" r:id="rId2"/>
    <p:sldLayoutId id="2147483724" r:id="rId3"/>
    <p:sldLayoutId id="2147483725" r:id="rId4"/>
    <p:sldLayoutId id="2147483726" r:id="rId5"/>
    <p:sldLayoutId id="2147483727" r:id="rId6"/>
    <p:sldLayoutId id="2147483728" r:id="rId7"/>
    <p:sldLayoutId id="2147483729" r:id="rId8"/>
    <p:sldLayoutId id="2147483730" r:id="rId9"/>
    <p:sldLayoutId id="2147483731" r:id="rId10"/>
    <p:sldLayoutId id="2147483732" r:id="rId11"/>
  </p:sldLayoutIdLst>
  <p:txStyles>
    <p:titleStyle>
      <a:lvl1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200" b="1" kern="1200">
          <a:solidFill>
            <a:srgbClr val="800000"/>
          </a:solidFill>
          <a:latin typeface="黑体" pitchFamily="49" charset="-122"/>
          <a:ea typeface="黑体" pitchFamily="49" charset="-122"/>
          <a:cs typeface="+mj-cs"/>
        </a:defRPr>
      </a:lvl1pPr>
      <a:lvl2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黑体" pitchFamily="2" charset="-122"/>
          <a:ea typeface="黑体" pitchFamily="2" charset="-122"/>
        </a:defRPr>
      </a:lvl2pPr>
      <a:lvl3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黑体" pitchFamily="2" charset="-122"/>
          <a:ea typeface="黑体" pitchFamily="2" charset="-122"/>
        </a:defRPr>
      </a:lvl3pPr>
      <a:lvl4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黑体" pitchFamily="2" charset="-122"/>
          <a:ea typeface="黑体" pitchFamily="2" charset="-122"/>
        </a:defRPr>
      </a:lvl4pPr>
      <a:lvl5pPr algn="l" rtl="0" eaLnBrk="0" fontAlgn="base" hangingPunct="0">
        <a:lnSpc>
          <a:spcPct val="120000"/>
        </a:lnSpc>
        <a:spcBef>
          <a:spcPct val="0"/>
        </a:spcBef>
        <a:spcAft>
          <a:spcPct val="0"/>
        </a:spcAft>
        <a:defRPr sz="3200" b="1">
          <a:solidFill>
            <a:srgbClr val="800000"/>
          </a:solidFill>
          <a:latin typeface="黑体" pitchFamily="2" charset="-122"/>
          <a:ea typeface="黑体" pitchFamily="2" charset="-122"/>
        </a:defRPr>
      </a:lvl5pPr>
      <a:lvl6pPr marL="457200" algn="ctr" rtl="0" fontAlgn="base">
        <a:lnSpc>
          <a:spcPct val="120000"/>
        </a:lnSpc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方正大标宋简体" pitchFamily="65" charset="-122"/>
          <a:ea typeface="方正大标宋简体" pitchFamily="65" charset="-122"/>
        </a:defRPr>
      </a:lvl6pPr>
      <a:lvl7pPr marL="914400" algn="ctr" rtl="0" fontAlgn="base">
        <a:lnSpc>
          <a:spcPct val="120000"/>
        </a:lnSpc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方正大标宋简体" pitchFamily="65" charset="-122"/>
          <a:ea typeface="方正大标宋简体" pitchFamily="65" charset="-122"/>
        </a:defRPr>
      </a:lvl7pPr>
      <a:lvl8pPr marL="1371600" algn="ctr" rtl="0" fontAlgn="base">
        <a:lnSpc>
          <a:spcPct val="120000"/>
        </a:lnSpc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方正大标宋简体" pitchFamily="65" charset="-122"/>
          <a:ea typeface="方正大标宋简体" pitchFamily="65" charset="-122"/>
        </a:defRPr>
      </a:lvl8pPr>
      <a:lvl9pPr marL="1828800" algn="ctr" rtl="0" fontAlgn="base">
        <a:lnSpc>
          <a:spcPct val="120000"/>
        </a:lnSpc>
        <a:spcBef>
          <a:spcPct val="0"/>
        </a:spcBef>
        <a:spcAft>
          <a:spcPct val="0"/>
        </a:spcAft>
        <a:defRPr sz="2800">
          <a:solidFill>
            <a:srgbClr val="800000"/>
          </a:solidFill>
          <a:latin typeface="方正大标宋简体" pitchFamily="65" charset="-122"/>
          <a:ea typeface="方正大标宋简体" pitchFamily="65" charset="-122"/>
        </a:defRPr>
      </a:lvl9pPr>
    </p:titleStyle>
    <p:bodyStyle>
      <a:lvl1pPr marL="457200" indent="-457200" algn="l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rgbClr val="800000"/>
        </a:buClr>
        <a:buBlip>
          <a:blip r:embed="rId15"/>
        </a:buBlip>
        <a:defRPr sz="2400"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1pPr>
      <a:lvl2pPr marL="742950" indent="-285750" algn="l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rgbClr val="800000"/>
        </a:buClr>
        <a:buBlip>
          <a:blip r:embed="rId15"/>
        </a:buBlip>
        <a:defRPr sz="2200"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2pPr>
      <a:lvl3pPr marL="1143000" indent="-228600" algn="l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rgbClr val="800000"/>
        </a:buClr>
        <a:buBlip>
          <a:blip r:embed="rId15"/>
        </a:buBlip>
        <a:defRPr sz="2000"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3pPr>
      <a:lvl4pPr marL="1600200" indent="-228600" algn="l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rgbClr val="800000"/>
        </a:buClr>
        <a:buBlip>
          <a:blip r:embed="rId15"/>
        </a:buBlip>
        <a:defRPr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4pPr>
      <a:lvl5pPr marL="2057400" indent="-228600" algn="l" rtl="0" eaLnBrk="0" fontAlgn="base" hangingPunct="0">
        <a:lnSpc>
          <a:spcPct val="100000"/>
        </a:lnSpc>
        <a:spcBef>
          <a:spcPts val="600"/>
        </a:spcBef>
        <a:spcAft>
          <a:spcPct val="0"/>
        </a:spcAft>
        <a:buClr>
          <a:srgbClr val="800000"/>
        </a:buClr>
        <a:buBlip>
          <a:blip r:embed="rId15"/>
        </a:buBlip>
        <a:defRPr sz="1600" b="1" kern="1200">
          <a:solidFill>
            <a:schemeClr val="tx1"/>
          </a:solidFill>
          <a:latin typeface="黑体" pitchFamily="49" charset="-122"/>
          <a:ea typeface="黑体" pitchFamily="49" charset="-122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gi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2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3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6.gi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7.gi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-252536" y="1489348"/>
            <a:ext cx="6840760" cy="1225021"/>
          </a:xfrm>
        </p:spPr>
        <p:txBody>
          <a:bodyPr>
            <a:normAutofit/>
          </a:bodyPr>
          <a:lstStyle/>
          <a:p>
            <a:r>
              <a:rPr lang="zh-CN" altLang="en-US" sz="4800" dirty="0" smtClean="0"/>
              <a:t>第十三章 体育疗法</a:t>
            </a:r>
            <a:endParaRPr lang="zh-CN" altLang="en-US" sz="48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-180528" y="3145532"/>
            <a:ext cx="6264696" cy="1460500"/>
          </a:xfrm>
        </p:spPr>
        <p:txBody>
          <a:bodyPr/>
          <a:lstStyle/>
          <a:p>
            <a:r>
              <a:rPr lang="zh-CN" altLang="en-US" sz="3600" dirty="0" smtClean="0"/>
              <a:t>体育教学部</a:t>
            </a:r>
            <a:endParaRPr lang="en-US" altLang="zh-CN" sz="3600" dirty="0" smtClean="0"/>
          </a:p>
          <a:p>
            <a:r>
              <a:rPr lang="zh-CN" altLang="en-US" sz="3600" dirty="0" smtClean="0"/>
              <a:t>尹彦</a:t>
            </a:r>
            <a:endParaRPr lang="zh-CN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34314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8"/>
    </mc:Choice>
    <mc:Fallback xmlns="">
      <p:transition spd="slow" advTm="7138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</a:t>
            </a:r>
            <a:r>
              <a:rPr lang="zh-CN" altLang="en-US" dirty="0"/>
              <a:t>特点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主动疗法</a:t>
            </a:r>
            <a:endParaRPr lang="en-US" altLang="zh-CN" dirty="0" smtClean="0"/>
          </a:p>
          <a:p>
            <a:pPr lvl="1"/>
            <a:r>
              <a:rPr lang="zh-CN" altLang="en-US" dirty="0"/>
              <a:t>有利于调动患者治病和康复的积极性</a:t>
            </a:r>
            <a:endParaRPr lang="en-US" altLang="zh-CN" dirty="0"/>
          </a:p>
          <a:p>
            <a:pPr lvl="1"/>
            <a:r>
              <a:rPr lang="zh-CN" altLang="en-US" dirty="0" smtClean="0"/>
              <a:t>患者</a:t>
            </a:r>
            <a:r>
              <a:rPr lang="zh-CN" altLang="en-US" dirty="0"/>
              <a:t>主动</a:t>
            </a:r>
            <a:r>
              <a:rPr lang="zh-CN" altLang="en-US" dirty="0" smtClean="0"/>
              <a:t>参与体育疗法</a:t>
            </a:r>
            <a:endParaRPr lang="en-US" altLang="zh-CN" dirty="0" smtClean="0"/>
          </a:p>
          <a:p>
            <a:pPr lvl="1"/>
            <a:r>
              <a:rPr lang="zh-CN" altLang="en-US" dirty="0"/>
              <a:t>增强</a:t>
            </a:r>
            <a:r>
              <a:rPr lang="zh-CN" altLang="en-US" dirty="0" smtClean="0"/>
              <a:t>患者战胜疾病的信心</a:t>
            </a:r>
            <a:endParaRPr lang="en-US" altLang="zh-CN" dirty="0" smtClean="0"/>
          </a:p>
          <a:p>
            <a:r>
              <a:rPr lang="zh-CN" altLang="en-US" dirty="0" smtClean="0"/>
              <a:t>全身疗法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作用于全身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改善神经系统功能和血液循环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增强体质，提高机体抵抗能力</a:t>
            </a:r>
            <a:endParaRPr lang="en-US" altLang="zh-CN" dirty="0" smtClean="0"/>
          </a:p>
          <a:p>
            <a:r>
              <a:rPr lang="zh-CN" altLang="en-US" dirty="0" smtClean="0"/>
              <a:t>自然疗法</a:t>
            </a:r>
            <a:endParaRPr lang="en-US" altLang="zh-CN" dirty="0" smtClean="0"/>
          </a:p>
          <a:p>
            <a:pPr lvl="1"/>
            <a:r>
              <a:rPr lang="zh-CN" altLang="en-US" dirty="0"/>
              <a:t>不受</a:t>
            </a:r>
            <a:r>
              <a:rPr lang="zh-CN" altLang="en-US" dirty="0" smtClean="0"/>
              <a:t>限制，简单易学，便于推广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9617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26"/>
    </mc:Choice>
    <mc:Fallback xmlns="">
      <p:transition spd="slow" advTm="55126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适应性和针对性</a:t>
            </a:r>
            <a:endParaRPr lang="en-US" altLang="zh-CN" dirty="0" smtClean="0"/>
          </a:p>
          <a:p>
            <a:pPr lvl="1"/>
            <a:r>
              <a:rPr lang="zh-CN" altLang="en-US" sz="2000" dirty="0" smtClean="0"/>
              <a:t>必须先进行体格检查了解患者身体机能状况</a:t>
            </a:r>
            <a:endParaRPr lang="en-US" altLang="zh-CN" sz="2000" dirty="0" smtClean="0"/>
          </a:p>
          <a:p>
            <a:pPr lvl="1"/>
            <a:r>
              <a:rPr lang="zh-CN" altLang="en-US" sz="2000" dirty="0" smtClean="0"/>
              <a:t>根据患者自身体质和病情采取最适宜的内容和方法进行针对性锻炼</a:t>
            </a:r>
            <a:endParaRPr lang="en-US" altLang="zh-CN" sz="2000" dirty="0" smtClean="0"/>
          </a:p>
          <a:p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065226"/>
            <a:ext cx="329796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104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42"/>
    </mc:Choice>
    <mc:Fallback xmlns="">
      <p:transition spd="slow" advTm="2314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循序渐进、持之以恒</a:t>
            </a:r>
            <a:endParaRPr lang="en-US" altLang="zh-CN" dirty="0" smtClean="0"/>
          </a:p>
          <a:p>
            <a:pPr lvl="1"/>
            <a:r>
              <a:rPr lang="zh-CN" altLang="en-US" dirty="0"/>
              <a:t>运动量</a:t>
            </a:r>
            <a:r>
              <a:rPr lang="zh-CN" altLang="en-US" dirty="0" smtClean="0"/>
              <a:t>由小到大</a:t>
            </a:r>
            <a:endParaRPr lang="en-US" altLang="zh-CN" dirty="0" smtClean="0"/>
          </a:p>
          <a:p>
            <a:pPr lvl="1"/>
            <a:r>
              <a:rPr lang="zh-CN" altLang="en-US" dirty="0"/>
              <a:t>动作由易到</a:t>
            </a:r>
            <a:r>
              <a:rPr lang="zh-CN" altLang="en-US" dirty="0" smtClean="0"/>
              <a:t>难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逐步提高要求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坚持锻炼</a:t>
            </a:r>
            <a:endParaRPr lang="en-US" altLang="zh-CN" dirty="0" smtClean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776" y="3313215"/>
            <a:ext cx="3335834" cy="20882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7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49"/>
    </mc:Choice>
    <mc:Fallback xmlns="">
      <p:transition spd="slow" advTm="48049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体育疗法的原则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与</a:t>
            </a:r>
            <a:r>
              <a:rPr lang="zh-CN" altLang="en-US" dirty="0"/>
              <a:t>临床相</a:t>
            </a:r>
            <a:r>
              <a:rPr lang="zh-CN" altLang="en-US" dirty="0" smtClean="0"/>
              <a:t>结合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加强医务监督，定期检查</a:t>
            </a:r>
            <a:endParaRPr lang="en-US" altLang="zh-CN" dirty="0" smtClean="0"/>
          </a:p>
          <a:p>
            <a:r>
              <a:rPr lang="zh-CN" altLang="en-US" dirty="0" smtClean="0"/>
              <a:t>合理</a:t>
            </a:r>
            <a:r>
              <a:rPr lang="zh-CN" altLang="en-US" dirty="0"/>
              <a:t>的生活</a:t>
            </a:r>
            <a:r>
              <a:rPr lang="zh-CN" altLang="en-US" dirty="0" smtClean="0"/>
              <a:t>习惯</a:t>
            </a:r>
            <a:endParaRPr lang="en-US" altLang="zh-CN" dirty="0" smtClean="0"/>
          </a:p>
          <a:p>
            <a:pPr lvl="1"/>
            <a:r>
              <a:rPr lang="zh-CN" altLang="en-US" dirty="0"/>
              <a:t>定时起居锻炼</a:t>
            </a:r>
            <a:endParaRPr lang="en-US" altLang="zh-CN" dirty="0" smtClean="0"/>
          </a:p>
          <a:p>
            <a:r>
              <a:rPr lang="zh-CN" altLang="en-US" dirty="0" smtClean="0"/>
              <a:t>乐观、积极向上的生活态度</a:t>
            </a:r>
            <a:endParaRPr lang="en-US" altLang="zh-CN" dirty="0" smtClean="0"/>
          </a:p>
          <a:p>
            <a:pPr lvl="1"/>
            <a:r>
              <a:rPr lang="zh-CN" altLang="en-US" dirty="0"/>
              <a:t>极大地</a:t>
            </a:r>
            <a:r>
              <a:rPr lang="zh-CN" altLang="en-US" dirty="0" smtClean="0"/>
              <a:t>调动人体内在潜力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激发机体各器官的自我调节能力</a:t>
            </a:r>
            <a:endParaRPr lang="en-US" altLang="zh-CN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5976" y="985292"/>
            <a:ext cx="1944216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61718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805"/>
    </mc:Choice>
    <mc:Fallback xmlns="">
      <p:transition spd="slow" advTm="34805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465" y="1613766"/>
            <a:ext cx="2194735" cy="1440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体育疗法的适应症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呼吸、消化、循环、生殖系统的慢性病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慢性支气管炎、哮喘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胃溃疡</a:t>
            </a:r>
            <a:endParaRPr lang="en-US" altLang="zh-CN" dirty="0" smtClean="0"/>
          </a:p>
          <a:p>
            <a:pPr lvl="1"/>
            <a:r>
              <a:rPr lang="zh-CN" altLang="en-US" dirty="0"/>
              <a:t>高血压、</a:t>
            </a:r>
            <a:r>
              <a:rPr lang="zh-CN" altLang="en-US" dirty="0" smtClean="0"/>
              <a:t>冠心病</a:t>
            </a:r>
            <a:endParaRPr lang="en-US" altLang="zh-CN" dirty="0" smtClean="0"/>
          </a:p>
          <a:p>
            <a:r>
              <a:rPr lang="zh-CN" altLang="en-US" dirty="0"/>
              <a:t>骨关节</a:t>
            </a:r>
            <a:r>
              <a:rPr lang="zh-CN" altLang="en-US" dirty="0" smtClean="0"/>
              <a:t>损伤和肌肉损伤的功能恢复</a:t>
            </a:r>
            <a:endParaRPr lang="en-US" altLang="zh-CN" dirty="0" smtClean="0"/>
          </a:p>
          <a:p>
            <a:pPr lvl="1"/>
            <a:r>
              <a:rPr lang="zh-CN" altLang="en-US" dirty="0"/>
              <a:t>骨折后康复</a:t>
            </a:r>
            <a:r>
              <a:rPr lang="zh-CN" altLang="en-US" dirty="0" smtClean="0"/>
              <a:t>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腰椎间盘突出症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颈椎病、肩周炎等</a:t>
            </a:r>
            <a:endParaRPr lang="en-US" altLang="zh-CN" dirty="0" smtClean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0065" b="20224"/>
          <a:stretch/>
        </p:blipFill>
        <p:spPr bwMode="auto">
          <a:xfrm>
            <a:off x="5078413" y="3577580"/>
            <a:ext cx="976303" cy="146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 descr="\\Mac\Home\Downloads\腰椎间盘突出.gif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073" y="3577580"/>
            <a:ext cx="1560882" cy="1462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9681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042"/>
    </mc:Choice>
    <mc:Fallback xmlns="">
      <p:transition spd="slow" advTm="3504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体育疗法的适应症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姿势异常的矫正</a:t>
            </a:r>
            <a:endParaRPr lang="en-US" altLang="zh-CN" dirty="0" smtClean="0"/>
          </a:p>
          <a:p>
            <a:pPr lvl="1"/>
            <a:r>
              <a:rPr lang="zh-CN" altLang="en-US" dirty="0"/>
              <a:t>脊柱畸形</a:t>
            </a:r>
            <a:endParaRPr lang="en-US" altLang="zh-CN" dirty="0" smtClean="0"/>
          </a:p>
          <a:p>
            <a:r>
              <a:rPr lang="zh-CN" altLang="en-US" dirty="0"/>
              <a:t>瘫痪</a:t>
            </a:r>
            <a:r>
              <a:rPr lang="zh-CN" altLang="en-US" dirty="0" smtClean="0"/>
              <a:t>肢体恢复运动功能</a:t>
            </a:r>
            <a:endParaRPr lang="en-US" altLang="zh-CN" dirty="0"/>
          </a:p>
          <a:p>
            <a:r>
              <a:rPr lang="zh-CN" altLang="en-US" dirty="0" smtClean="0"/>
              <a:t>内分泌及代谢障碍疾病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糖尿病、肥胖症等</a:t>
            </a:r>
            <a:endParaRPr lang="en-US" altLang="zh-CN" dirty="0" smtClean="0"/>
          </a:p>
        </p:txBody>
      </p:sp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1" r="2757"/>
          <a:stretch/>
        </p:blipFill>
        <p:spPr bwMode="auto">
          <a:xfrm>
            <a:off x="3995936" y="769268"/>
            <a:ext cx="1573161" cy="1952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995" y="3433564"/>
            <a:ext cx="2928102" cy="195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14" y="3444359"/>
            <a:ext cx="2661911" cy="19520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4786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6905"/>
    </mc:Choice>
    <mc:Fallback xmlns="">
      <p:transition spd="slow" advTm="56905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体育疗法的禁忌症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dirty="0"/>
              <a:t>一切</a:t>
            </a:r>
            <a:r>
              <a:rPr lang="zh-CN" altLang="en-US" sz="2000" dirty="0" smtClean="0"/>
              <a:t>急性病发作期</a:t>
            </a:r>
            <a:endParaRPr lang="en-US" altLang="zh-CN" sz="2000" dirty="0" smtClean="0"/>
          </a:p>
          <a:p>
            <a:r>
              <a:rPr lang="zh-CN" altLang="en-US" sz="2000" dirty="0"/>
              <a:t>高热</a:t>
            </a:r>
            <a:r>
              <a:rPr lang="zh-CN" altLang="en-US" sz="2000" dirty="0" smtClean="0"/>
              <a:t>状态、严重炎症</a:t>
            </a:r>
            <a:endParaRPr lang="en-US" altLang="zh-CN" sz="2000" dirty="0" smtClean="0"/>
          </a:p>
          <a:p>
            <a:r>
              <a:rPr lang="zh-CN" altLang="en-US" sz="2000" dirty="0"/>
              <a:t>有</a:t>
            </a:r>
            <a:r>
              <a:rPr lang="zh-CN" altLang="en-US" sz="2000" dirty="0" smtClean="0"/>
              <a:t>发生出血危险的疾病（骨折）</a:t>
            </a:r>
            <a:endParaRPr lang="en-US" altLang="zh-CN" sz="2000" dirty="0" smtClean="0"/>
          </a:p>
          <a:p>
            <a:r>
              <a:rPr lang="zh-CN" altLang="en-US" sz="2000" dirty="0" smtClean="0"/>
              <a:t>恶性高血压患者</a:t>
            </a:r>
            <a:endParaRPr lang="en-US" altLang="zh-CN" sz="2000" dirty="0" smtClean="0"/>
          </a:p>
          <a:p>
            <a:r>
              <a:rPr lang="zh-CN" altLang="en-US" sz="2000" dirty="0" smtClean="0"/>
              <a:t>有发生脑卒中危险的患者</a:t>
            </a:r>
            <a:endParaRPr lang="en-US" altLang="zh-CN" sz="2000" dirty="0" smtClean="0"/>
          </a:p>
          <a:p>
            <a:r>
              <a:rPr lang="zh-CN" altLang="en-US" sz="2000" dirty="0" smtClean="0"/>
              <a:t>心脏病、主动脉瘤患者</a:t>
            </a:r>
            <a:endParaRPr lang="zh-CN" altLang="en-US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870"/>
          <a:stretch/>
        </p:blipFill>
        <p:spPr bwMode="auto">
          <a:xfrm>
            <a:off x="565418" y="3577580"/>
            <a:ext cx="2278390" cy="1860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271"/>
          <a:stretch/>
        </p:blipFill>
        <p:spPr bwMode="auto">
          <a:xfrm>
            <a:off x="2987824" y="3577580"/>
            <a:ext cx="2449452" cy="18620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4711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04"/>
    </mc:Choice>
    <mc:Fallback xmlns="">
      <p:transition spd="slow" advTm="41404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23528" y="2353444"/>
            <a:ext cx="5760640" cy="472282"/>
          </a:xfrm>
        </p:spPr>
        <p:txBody>
          <a:bodyPr/>
          <a:lstStyle/>
          <a:p>
            <a:r>
              <a:rPr lang="zh-CN" altLang="en-US" sz="4000" b="1" dirty="0" smtClean="0"/>
              <a:t>第二节 常见病体育疗法</a:t>
            </a:r>
            <a:endParaRPr lang="zh-CN" altLang="en-US" sz="4000" b="1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>
          <a:xfrm>
            <a:off x="395536" y="2825726"/>
            <a:ext cx="5486400" cy="67071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6492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683"/>
    </mc:Choice>
    <mc:Fallback xmlns="">
      <p:transition spd="slow" advTm="7683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颈椎病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因颈椎退行性改变压迫神经根而引起颈、背、肩臂部功能障碍和疼痛，伴有手部发麻的一种病症。</a:t>
            </a:r>
            <a:endParaRPr lang="en-US" altLang="zh-CN" dirty="0" smtClean="0"/>
          </a:p>
          <a:p>
            <a:pPr marL="0" indent="0">
              <a:buNone/>
            </a:pPr>
            <a:endParaRPr lang="en-US" altLang="zh-CN" dirty="0" smtClean="0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16" r="5311"/>
          <a:stretch/>
        </p:blipFill>
        <p:spPr bwMode="auto">
          <a:xfrm>
            <a:off x="1547664" y="2857500"/>
            <a:ext cx="3816424" cy="25400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7162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146"/>
    </mc:Choice>
    <mc:Fallback xmlns="">
      <p:transition spd="slow" advTm="180146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颈椎病的症状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颈、背、肩臂部疼痛，似落枕状</a:t>
            </a:r>
            <a:endParaRPr lang="en-US" altLang="zh-CN" dirty="0" smtClean="0"/>
          </a:p>
          <a:p>
            <a:pPr lvl="1"/>
            <a:r>
              <a:rPr lang="zh-CN" altLang="en-US" dirty="0"/>
              <a:t>发展</a:t>
            </a:r>
            <a:r>
              <a:rPr lang="zh-CN" altLang="en-US" dirty="0" smtClean="0"/>
              <a:t>到一侧手臂沿神经分布区的痛、麻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手指发麻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头昏、头晕、胸背部疼痛</a:t>
            </a:r>
            <a:endParaRPr lang="en-US" altLang="zh-CN" dirty="0" smtClean="0"/>
          </a:p>
          <a:p>
            <a:r>
              <a:rPr lang="zh-CN" altLang="en-US" dirty="0" smtClean="0"/>
              <a:t>治疗方法</a:t>
            </a:r>
            <a:endParaRPr lang="en-US" altLang="zh-CN" dirty="0" smtClean="0"/>
          </a:p>
          <a:p>
            <a:pPr lvl="1"/>
            <a:r>
              <a:rPr lang="zh-CN" altLang="en-US" dirty="0"/>
              <a:t>严重</a:t>
            </a:r>
            <a:r>
              <a:rPr lang="zh-CN" altLang="en-US" dirty="0" smtClean="0"/>
              <a:t>者进行手术治疗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80%</a:t>
            </a:r>
            <a:r>
              <a:rPr lang="zh-CN" altLang="en-US" dirty="0" smtClean="0"/>
              <a:t>患者无需手术治疗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60%</a:t>
            </a:r>
            <a:r>
              <a:rPr lang="zh-CN" altLang="en-US" dirty="0" smtClean="0"/>
              <a:t>患者可通过</a:t>
            </a:r>
            <a:r>
              <a:rPr lang="zh-CN" altLang="en-US" dirty="0" smtClean="0">
                <a:solidFill>
                  <a:srgbClr val="FF0000"/>
                </a:solidFill>
              </a:rPr>
              <a:t>体育疗法</a:t>
            </a:r>
            <a:r>
              <a:rPr lang="zh-CN" altLang="en-US" dirty="0" smtClean="0"/>
              <a:t>预防和缓解</a:t>
            </a:r>
            <a:endParaRPr lang="en-US" altLang="zh-CN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9979" y="2641476"/>
            <a:ext cx="1728192" cy="12765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98342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146"/>
    </mc:Choice>
    <mc:Fallback xmlns="">
      <p:transition spd="slow" advTm="180146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395536" y="2353444"/>
            <a:ext cx="5486400" cy="472282"/>
          </a:xfrm>
        </p:spPr>
        <p:txBody>
          <a:bodyPr/>
          <a:lstStyle/>
          <a:p>
            <a:r>
              <a:rPr lang="zh-CN" altLang="en-US" sz="4000" b="1" dirty="0" smtClean="0"/>
              <a:t>第一节 体育疗法概述</a:t>
            </a:r>
            <a:endParaRPr lang="zh-CN" altLang="en-US" sz="4000" b="1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2"/>
          </p:nvPr>
        </p:nvSpPr>
        <p:spPr>
          <a:xfrm>
            <a:off x="395536" y="2825726"/>
            <a:ext cx="5486400" cy="670718"/>
          </a:xfrm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518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4"/>
    </mc:Choice>
    <mc:Fallback xmlns="">
      <p:transition spd="slow" advTm="303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颈椎病的非手术治疗</a:t>
            </a:r>
            <a:endParaRPr lang="en-US" altLang="zh-CN" dirty="0" smtClean="0"/>
          </a:p>
          <a:p>
            <a:pPr lvl="1"/>
            <a:r>
              <a:rPr lang="zh-CN" altLang="en-US" dirty="0"/>
              <a:t>临床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牵引、理疗、局部封闭</a:t>
            </a:r>
            <a:endParaRPr lang="en-US" altLang="zh-CN" dirty="0" smtClean="0"/>
          </a:p>
          <a:p>
            <a:pPr lvl="1"/>
            <a:r>
              <a:rPr lang="zh-CN" altLang="en-US" dirty="0"/>
              <a:t>非临床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自我按摩</a:t>
            </a:r>
            <a:endParaRPr lang="en-US" altLang="zh-CN" dirty="0" smtClean="0"/>
          </a:p>
          <a:p>
            <a:pPr lvl="3"/>
            <a:r>
              <a:rPr lang="zh-CN" altLang="en-US" dirty="0"/>
              <a:t>百</a:t>
            </a:r>
            <a:r>
              <a:rPr lang="zh-CN" altLang="en-US" dirty="0" smtClean="0"/>
              <a:t>会、天柱、风池、大椎</a:t>
            </a:r>
            <a:endParaRPr lang="en-US" altLang="zh-CN" dirty="0" smtClean="0"/>
          </a:p>
          <a:p>
            <a:pPr lvl="3"/>
            <a:r>
              <a:rPr lang="zh-CN" altLang="en-US" dirty="0"/>
              <a:t>肩</a:t>
            </a:r>
            <a:r>
              <a:rPr lang="zh-CN" altLang="en-US" dirty="0" smtClean="0"/>
              <a:t>井、天突、肩俞、列缺</a:t>
            </a:r>
            <a:endParaRPr lang="en-US" altLang="zh-CN" dirty="0" smtClean="0"/>
          </a:p>
          <a:p>
            <a:pPr lvl="2"/>
            <a:r>
              <a:rPr lang="zh-CN" altLang="en-US" dirty="0" smtClean="0">
                <a:solidFill>
                  <a:srgbClr val="FF0000"/>
                </a:solidFill>
              </a:rPr>
              <a:t>体育疗法</a:t>
            </a:r>
            <a:endParaRPr lang="en-US" altLang="zh-CN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096" b="9830"/>
          <a:stretch/>
        </p:blipFill>
        <p:spPr bwMode="auto">
          <a:xfrm>
            <a:off x="4139951" y="625252"/>
            <a:ext cx="1221965" cy="257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96" r="7264" b="27474"/>
          <a:stretch/>
        </p:blipFill>
        <p:spPr bwMode="auto">
          <a:xfrm>
            <a:off x="3191027" y="4009628"/>
            <a:ext cx="2170889" cy="1361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4835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146"/>
    </mc:Choice>
    <mc:Fallback xmlns="">
      <p:transition spd="slow" advTm="180146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Mac\Home\Documents\教学\体育理论课-体育疗法\颈部右侧拉伸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2737752"/>
            <a:ext cx="5992192" cy="336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28671" y="-3175"/>
            <a:ext cx="6848446" cy="5721350"/>
            <a:chOff x="-28671" y="-3175"/>
            <a:chExt cx="6848446" cy="572135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86"/>
            <a:stretch/>
          </p:blipFill>
          <p:spPr bwMode="auto">
            <a:xfrm>
              <a:off x="-28671" y="0"/>
              <a:ext cx="2969096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8" r="10703"/>
            <a:stretch/>
          </p:blipFill>
          <p:spPr bwMode="auto">
            <a:xfrm>
              <a:off x="4572000" y="-3175"/>
              <a:ext cx="2247775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2" r="40012" b="44133"/>
            <a:stretch/>
          </p:blipFill>
          <p:spPr bwMode="auto">
            <a:xfrm>
              <a:off x="2940425" y="-3175"/>
              <a:ext cx="1631574" cy="3194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95689" r="40012"/>
            <a:stretch/>
          </p:blipFill>
          <p:spPr bwMode="auto">
            <a:xfrm>
              <a:off x="2940425" y="5471647"/>
              <a:ext cx="1631574" cy="246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颈椎病防治操（颈部放松）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</a:t>
            </a:r>
            <a:r>
              <a:rPr lang="zh-CN" altLang="en-US" dirty="0" smtClean="0"/>
              <a:t>颈部左侧拉伸（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秒，休息</a:t>
            </a:r>
            <a:r>
              <a:rPr lang="en-US" altLang="zh-CN" dirty="0" smtClean="0"/>
              <a:t>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/>
              <a:t>坐直</a:t>
            </a:r>
            <a:r>
              <a:rPr lang="zh-CN" altLang="en-US" dirty="0" smtClean="0"/>
              <a:t>身体，颈椎向侧面弯曲，不要向前弯</a:t>
            </a:r>
            <a:endParaRPr lang="en-US" altLang="zh-CN" dirty="0" smtClean="0"/>
          </a:p>
          <a:p>
            <a:pPr lvl="2"/>
            <a:r>
              <a:rPr lang="zh-CN" altLang="en-US" dirty="0"/>
              <a:t>低头</a:t>
            </a:r>
            <a:r>
              <a:rPr lang="zh-CN" altLang="en-US" dirty="0" smtClean="0"/>
              <a:t>时目光看向右下方地面</a:t>
            </a:r>
            <a:endParaRPr lang="en-US" altLang="zh-CN" dirty="0" smtClean="0"/>
          </a:p>
          <a:p>
            <a:pPr lvl="2"/>
            <a:r>
              <a:rPr lang="zh-CN" altLang="en-US" dirty="0"/>
              <a:t>仰头时目光看向左上方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229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208"/>
    </mc:Choice>
    <mc:Fallback xmlns="">
      <p:transition spd="slow" advTm="4020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Mac\Home\Documents\教学\体育理论课-体育疗法\颈部左侧拉伸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295" y="2780803"/>
            <a:ext cx="5994000" cy="3361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-28671" y="-3175"/>
            <a:ext cx="6848446" cy="5721350"/>
            <a:chOff x="-28671" y="-3175"/>
            <a:chExt cx="6848446" cy="572135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86"/>
            <a:stretch/>
          </p:blipFill>
          <p:spPr bwMode="auto">
            <a:xfrm>
              <a:off x="-28671" y="0"/>
              <a:ext cx="2969096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8" r="10703"/>
            <a:stretch/>
          </p:blipFill>
          <p:spPr bwMode="auto">
            <a:xfrm>
              <a:off x="4572000" y="-3175"/>
              <a:ext cx="2247775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2" r="40012" b="44133"/>
            <a:stretch/>
          </p:blipFill>
          <p:spPr bwMode="auto">
            <a:xfrm>
              <a:off x="2940425" y="-3175"/>
              <a:ext cx="1631574" cy="3194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95689" r="40012"/>
            <a:stretch/>
          </p:blipFill>
          <p:spPr bwMode="auto">
            <a:xfrm>
              <a:off x="2940425" y="5471647"/>
              <a:ext cx="1631574" cy="246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颈椎病防治操（颈部放松）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</a:t>
            </a:r>
            <a:r>
              <a:rPr lang="zh-CN" altLang="en-US" dirty="0" smtClean="0"/>
              <a:t>颈部右侧拉伸（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秒，休息</a:t>
            </a:r>
            <a:r>
              <a:rPr lang="en-US" altLang="zh-CN" dirty="0" smtClean="0"/>
              <a:t>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/>
              <a:t>坐直</a:t>
            </a:r>
            <a:r>
              <a:rPr lang="zh-CN" altLang="en-US" dirty="0" smtClean="0"/>
              <a:t>身体，颈椎向侧面弯曲，不要向前弯</a:t>
            </a:r>
            <a:endParaRPr lang="en-US" altLang="zh-CN" dirty="0" smtClean="0"/>
          </a:p>
          <a:p>
            <a:pPr lvl="2"/>
            <a:r>
              <a:rPr lang="zh-CN" altLang="en-US" dirty="0"/>
              <a:t>低头</a:t>
            </a:r>
            <a:r>
              <a:rPr lang="zh-CN" altLang="en-US" dirty="0" smtClean="0"/>
              <a:t>时目光看向左下方地面</a:t>
            </a:r>
            <a:endParaRPr lang="en-US" altLang="zh-CN" dirty="0" smtClean="0"/>
          </a:p>
          <a:p>
            <a:pPr lvl="2"/>
            <a:r>
              <a:rPr lang="zh-CN" altLang="en-US" dirty="0"/>
              <a:t>仰头时目光看</a:t>
            </a:r>
            <a:r>
              <a:rPr lang="zh-CN" altLang="en-US" dirty="0" smtClean="0"/>
              <a:t>向右上方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9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\\Mac\Home\Documents\教学\体育理论课-体育疗法\点头仰头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08" y="2859087"/>
            <a:ext cx="59706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28671" y="-3175"/>
            <a:ext cx="6848446" cy="5721350"/>
            <a:chOff x="-28671" y="-3175"/>
            <a:chExt cx="6848446" cy="572135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86"/>
            <a:stretch/>
          </p:blipFill>
          <p:spPr bwMode="auto">
            <a:xfrm>
              <a:off x="-28671" y="0"/>
              <a:ext cx="2969096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8" r="10703"/>
            <a:stretch/>
          </p:blipFill>
          <p:spPr bwMode="auto">
            <a:xfrm>
              <a:off x="4572000" y="-3175"/>
              <a:ext cx="2247775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2" r="40012" b="44133"/>
            <a:stretch/>
          </p:blipFill>
          <p:spPr bwMode="auto">
            <a:xfrm>
              <a:off x="2940425" y="-3175"/>
              <a:ext cx="1631574" cy="3194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95689" r="40012"/>
            <a:stretch/>
          </p:blipFill>
          <p:spPr bwMode="auto">
            <a:xfrm>
              <a:off x="2940425" y="5471647"/>
              <a:ext cx="1631574" cy="246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颈椎病防治操（颈部放松）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</a:t>
            </a:r>
            <a:r>
              <a:rPr lang="zh-CN" altLang="en-US" dirty="0" smtClean="0"/>
              <a:t>点头仰头（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次，休息</a:t>
            </a:r>
            <a:r>
              <a:rPr lang="en-US" altLang="zh-CN" dirty="0" smtClean="0"/>
              <a:t>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手放于颈椎背后，保证动作全程颈部固定</a:t>
            </a:r>
            <a:endParaRPr lang="en-US" altLang="zh-CN" dirty="0" smtClean="0"/>
          </a:p>
          <a:p>
            <a:pPr lvl="2"/>
            <a:r>
              <a:rPr lang="zh-CN" altLang="en-US" dirty="0"/>
              <a:t>点头</a:t>
            </a:r>
            <a:r>
              <a:rPr lang="zh-CN" altLang="en-US" dirty="0" smtClean="0"/>
              <a:t>时下颚贴紧脖子</a:t>
            </a:r>
            <a:endParaRPr lang="en-US" altLang="zh-CN" dirty="0" smtClean="0"/>
          </a:p>
          <a:p>
            <a:pPr lvl="2"/>
            <a:r>
              <a:rPr lang="zh-CN" altLang="en-US" dirty="0"/>
              <a:t>仰头</a:t>
            </a:r>
            <a:r>
              <a:rPr lang="zh-CN" altLang="en-US" dirty="0" smtClean="0"/>
              <a:t>时用力将下颚向上扬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9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\\Mac\Home\Documents\教学\体育理论课-体育疗法\颈部左侧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655" y="2497460"/>
            <a:ext cx="5970601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28671" y="-3175"/>
            <a:ext cx="7361800" cy="5721350"/>
            <a:chOff x="-28671" y="-3175"/>
            <a:chExt cx="7361800" cy="572135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86"/>
            <a:stretch/>
          </p:blipFill>
          <p:spPr bwMode="auto">
            <a:xfrm>
              <a:off x="-28671" y="0"/>
              <a:ext cx="2969096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8" r="4009"/>
            <a:stretch/>
          </p:blipFill>
          <p:spPr bwMode="auto">
            <a:xfrm>
              <a:off x="4572000" y="-3175"/>
              <a:ext cx="2761129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2" r="40012" b="49945"/>
            <a:stretch/>
          </p:blipFill>
          <p:spPr bwMode="auto">
            <a:xfrm>
              <a:off x="2940425" y="-3175"/>
              <a:ext cx="1631574" cy="286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95689" r="40012"/>
            <a:stretch/>
          </p:blipFill>
          <p:spPr bwMode="auto">
            <a:xfrm>
              <a:off x="2940425" y="5471647"/>
              <a:ext cx="1631574" cy="246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颈椎病防治操（颈部放松）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4.</a:t>
            </a:r>
            <a:r>
              <a:rPr lang="zh-CN" altLang="en-US" dirty="0" smtClean="0"/>
              <a:t>颈部左后侧拉伸（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秒，休息</a:t>
            </a:r>
            <a:r>
              <a:rPr lang="en-US" altLang="zh-CN" dirty="0" smtClean="0"/>
              <a:t>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/>
              <a:t>坐直</a:t>
            </a:r>
            <a:r>
              <a:rPr lang="zh-CN" altLang="en-US" dirty="0" smtClean="0"/>
              <a:t>身体，左手手肘朝向正上方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向右前方</a:t>
            </a:r>
            <a:r>
              <a:rPr lang="en-US" altLang="zh-CN" dirty="0" smtClean="0"/>
              <a:t>45°</a:t>
            </a:r>
            <a:r>
              <a:rPr lang="zh-CN" altLang="en-US" dirty="0" smtClean="0"/>
              <a:t>低头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92942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\\Mac\Home\Documents\教学\体育理论课-体育疗法\颈部右侧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40" y="2569468"/>
            <a:ext cx="59706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28671" y="-3175"/>
            <a:ext cx="7361800" cy="5721350"/>
            <a:chOff x="-28671" y="-3175"/>
            <a:chExt cx="7361800" cy="572135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86"/>
            <a:stretch/>
          </p:blipFill>
          <p:spPr bwMode="auto">
            <a:xfrm>
              <a:off x="-28671" y="0"/>
              <a:ext cx="2969096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8" r="4009"/>
            <a:stretch/>
          </p:blipFill>
          <p:spPr bwMode="auto">
            <a:xfrm>
              <a:off x="4572000" y="-3175"/>
              <a:ext cx="2761129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2" r="40012" b="49945"/>
            <a:stretch/>
          </p:blipFill>
          <p:spPr bwMode="auto">
            <a:xfrm>
              <a:off x="2940425" y="-3175"/>
              <a:ext cx="1631574" cy="286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95689" r="40012"/>
            <a:stretch/>
          </p:blipFill>
          <p:spPr bwMode="auto">
            <a:xfrm>
              <a:off x="2940425" y="5471647"/>
              <a:ext cx="1631574" cy="246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颈椎病防治操（颈部放松）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5.</a:t>
            </a:r>
            <a:r>
              <a:rPr lang="zh-CN" altLang="en-US" dirty="0" smtClean="0"/>
              <a:t>颈部右后侧拉伸（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秒，休息</a:t>
            </a:r>
            <a:r>
              <a:rPr lang="en-US" altLang="zh-CN" dirty="0" smtClean="0"/>
              <a:t>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/>
              <a:t>坐直</a:t>
            </a:r>
            <a:r>
              <a:rPr lang="zh-CN" altLang="en-US" dirty="0" smtClean="0"/>
              <a:t>身体，右手手肘朝向正上方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向左前方</a:t>
            </a:r>
            <a:r>
              <a:rPr lang="en-US" altLang="zh-CN" dirty="0" smtClean="0"/>
              <a:t>45°</a:t>
            </a:r>
            <a:r>
              <a:rPr lang="zh-CN" altLang="en-US" dirty="0" smtClean="0"/>
              <a:t>低头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1077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Mac\Home\Documents\教学\体育理论课-体育疗法\点头仰头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608" y="2859087"/>
            <a:ext cx="59706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组合 4"/>
          <p:cNvGrpSpPr/>
          <p:nvPr/>
        </p:nvGrpSpPr>
        <p:grpSpPr>
          <a:xfrm>
            <a:off x="-28671" y="-3175"/>
            <a:ext cx="6848446" cy="5721350"/>
            <a:chOff x="-28671" y="-3175"/>
            <a:chExt cx="6848446" cy="5721350"/>
          </a:xfrm>
        </p:grpSpPr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86"/>
            <a:stretch/>
          </p:blipFill>
          <p:spPr bwMode="auto">
            <a:xfrm>
              <a:off x="-28671" y="0"/>
              <a:ext cx="2969096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8" r="10703"/>
            <a:stretch/>
          </p:blipFill>
          <p:spPr bwMode="auto">
            <a:xfrm>
              <a:off x="4572000" y="-3175"/>
              <a:ext cx="2247775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2" r="40012" b="44133"/>
            <a:stretch/>
          </p:blipFill>
          <p:spPr bwMode="auto">
            <a:xfrm>
              <a:off x="2940425" y="-3175"/>
              <a:ext cx="1631574" cy="319461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95689" r="40012"/>
            <a:stretch/>
          </p:blipFill>
          <p:spPr bwMode="auto">
            <a:xfrm>
              <a:off x="2940425" y="5471647"/>
              <a:ext cx="1631574" cy="246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颈椎病防治操（颈部放松）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6.</a:t>
            </a:r>
            <a:r>
              <a:rPr lang="zh-CN" altLang="en-US" dirty="0" smtClean="0"/>
              <a:t>点头仰头（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次）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手放于颈椎背后，保证动作全程颈部固定</a:t>
            </a:r>
            <a:endParaRPr lang="en-US" altLang="zh-CN" dirty="0" smtClean="0"/>
          </a:p>
          <a:p>
            <a:pPr lvl="2"/>
            <a:r>
              <a:rPr lang="zh-CN" altLang="en-US" dirty="0"/>
              <a:t>点头</a:t>
            </a:r>
            <a:r>
              <a:rPr lang="zh-CN" altLang="en-US" dirty="0" smtClean="0"/>
              <a:t>时下颚贴紧脖子</a:t>
            </a:r>
            <a:endParaRPr lang="en-US" altLang="zh-CN" dirty="0" smtClean="0"/>
          </a:p>
          <a:p>
            <a:pPr lvl="2"/>
            <a:r>
              <a:rPr lang="zh-CN" altLang="en-US" dirty="0"/>
              <a:t>仰头</a:t>
            </a:r>
            <a:r>
              <a:rPr lang="zh-CN" altLang="en-US" dirty="0" smtClean="0"/>
              <a:t>时用力将下颚向上扬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6070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颈椎病的体育疗法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所有动作为一组，每次做</a:t>
            </a:r>
            <a:r>
              <a:rPr lang="en-US" altLang="zh-CN" dirty="0" smtClean="0"/>
              <a:t>3-5</a:t>
            </a:r>
            <a:r>
              <a:rPr lang="zh-CN" altLang="en-US" dirty="0" smtClean="0"/>
              <a:t>组</a:t>
            </a:r>
            <a:endParaRPr lang="en-US" altLang="zh-CN" dirty="0" smtClean="0"/>
          </a:p>
          <a:p>
            <a:r>
              <a:rPr lang="zh-CN" altLang="en-US" dirty="0" smtClean="0"/>
              <a:t>每天早晚各做一次</a:t>
            </a:r>
            <a:endParaRPr lang="en-US" altLang="zh-CN" dirty="0" smtClean="0"/>
          </a:p>
          <a:p>
            <a:r>
              <a:rPr lang="zh-CN" altLang="en-US" dirty="0" smtClean="0"/>
              <a:t>注意事项</a:t>
            </a:r>
            <a:endParaRPr lang="en-US" altLang="zh-CN" dirty="0" smtClean="0"/>
          </a:p>
          <a:p>
            <a:pPr lvl="1"/>
            <a:r>
              <a:rPr lang="zh-CN" altLang="en-US" dirty="0"/>
              <a:t>锻炼</a:t>
            </a:r>
            <a:r>
              <a:rPr lang="zh-CN" altLang="en-US" dirty="0" smtClean="0"/>
              <a:t>时如果伴有疼痛，应减少锻炼的次数或停止锻炼</a:t>
            </a:r>
            <a:endParaRPr lang="en-US" altLang="zh-CN" dirty="0" smtClean="0"/>
          </a:p>
          <a:p>
            <a:pPr lvl="1"/>
            <a:r>
              <a:rPr lang="zh-CN" altLang="en-US" dirty="0"/>
              <a:t>运动</a:t>
            </a:r>
            <a:r>
              <a:rPr lang="zh-CN" altLang="en-US" dirty="0" smtClean="0"/>
              <a:t>幅度应逐步加大，不可操之过急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6022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腰肌劳损的体育疗法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腰肌劳损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是由于腰骶部的慢性损伤或急性损伤迁延而引起的，是腰部肌群及其附着点筋膜的慢性损伤性炎症。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产生原因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长期</a:t>
            </a:r>
            <a:r>
              <a:rPr lang="zh-CN" altLang="en-US" dirty="0"/>
              <a:t>弯腰</a:t>
            </a:r>
            <a:r>
              <a:rPr lang="zh-CN" altLang="en-US" dirty="0" smtClean="0"/>
              <a:t>工作或运动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急性</a:t>
            </a:r>
            <a:r>
              <a:rPr lang="zh-CN" altLang="en-US" dirty="0"/>
              <a:t>腰</a:t>
            </a:r>
            <a:r>
              <a:rPr lang="zh-CN" altLang="en-US" dirty="0" smtClean="0"/>
              <a:t>肌损伤治疗不及时</a:t>
            </a:r>
            <a:endParaRPr lang="en-US" altLang="zh-CN" dirty="0" smtClean="0"/>
          </a:p>
          <a:p>
            <a:pPr lvl="2"/>
            <a:r>
              <a:rPr lang="zh-CN" altLang="en-US" dirty="0"/>
              <a:t>腰部长</a:t>
            </a:r>
            <a:r>
              <a:rPr lang="zh-CN" altLang="en-US" dirty="0" smtClean="0"/>
              <a:t>时间遭受风寒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985" y="3217540"/>
            <a:ext cx="2170406" cy="2160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29179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470" y="3433564"/>
            <a:ext cx="3456384" cy="19442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腰肌劳损的体育疗法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体育疗法的作用</a:t>
            </a:r>
            <a:endParaRPr lang="en-US" altLang="zh-CN" dirty="0" smtClean="0"/>
          </a:p>
          <a:p>
            <a:pPr lvl="1"/>
            <a:r>
              <a:rPr lang="zh-CN" altLang="en-US" dirty="0"/>
              <a:t>改善腰骶</a:t>
            </a:r>
            <a:r>
              <a:rPr lang="zh-CN" altLang="en-US" dirty="0" smtClean="0"/>
              <a:t>部的活动功能</a:t>
            </a:r>
            <a:endParaRPr lang="en-US" altLang="zh-CN" dirty="0" smtClean="0"/>
          </a:p>
          <a:p>
            <a:pPr lvl="1"/>
            <a:r>
              <a:rPr lang="zh-CN" altLang="en-US" dirty="0"/>
              <a:t>加强肌肉</a:t>
            </a:r>
            <a:r>
              <a:rPr lang="zh-CN" altLang="en-US" dirty="0" smtClean="0"/>
              <a:t>力量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保护脊柱和腰部组织</a:t>
            </a:r>
            <a:endParaRPr lang="en-US" altLang="zh-CN" dirty="0" smtClean="0"/>
          </a:p>
          <a:p>
            <a:r>
              <a:rPr lang="zh-CN" altLang="en-US" dirty="0" smtClean="0"/>
              <a:t>体育疗法的方法</a:t>
            </a:r>
            <a:endParaRPr lang="en-US" altLang="zh-CN" dirty="0" smtClean="0"/>
          </a:p>
          <a:p>
            <a:pPr lvl="1"/>
            <a:r>
              <a:rPr lang="zh-CN" altLang="en-US" dirty="0"/>
              <a:t>医疗</a:t>
            </a:r>
            <a:r>
              <a:rPr lang="zh-CN" altLang="en-US" dirty="0" smtClean="0"/>
              <a:t>体操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928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体育疗法的概念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概念：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体育疗法是根据伤病的特点，采取体育手段或机体功能练习的方法，以达到伤病预防、治疗和康复目的的一门应用科学。</a:t>
            </a:r>
            <a:endParaRPr lang="en-US" altLang="zh-CN" dirty="0" smtClean="0"/>
          </a:p>
          <a:p>
            <a:r>
              <a:rPr lang="zh-CN" altLang="en-US" dirty="0"/>
              <a:t>属于</a:t>
            </a:r>
            <a:r>
              <a:rPr lang="zh-CN" altLang="en-US" dirty="0" smtClean="0"/>
              <a:t>预防医学，又称医疗体育。</a:t>
            </a:r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289548"/>
            <a:ext cx="2984101" cy="208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3289546"/>
            <a:ext cx="3288629" cy="2081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77968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20"/>
    </mc:Choice>
    <mc:Fallback xmlns="">
      <p:transition spd="slow" advTm="1712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\\Mac\Home\Documents\教学\体育理论课-体育疗法\腰部放松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2370175"/>
            <a:ext cx="5970601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28672" y="-3175"/>
            <a:ext cx="7361801" cy="5721350"/>
            <a:chOff x="-28672" y="-3175"/>
            <a:chExt cx="7361801" cy="572135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58246"/>
            <a:stretch/>
          </p:blipFill>
          <p:spPr bwMode="auto">
            <a:xfrm>
              <a:off x="-28672" y="0"/>
              <a:ext cx="3202177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131" r="4009"/>
            <a:stretch/>
          </p:blipFill>
          <p:spPr bwMode="auto">
            <a:xfrm>
              <a:off x="4966447" y="-3175"/>
              <a:ext cx="2366682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2" r="34869" b="49945"/>
            <a:stretch/>
          </p:blipFill>
          <p:spPr bwMode="auto">
            <a:xfrm>
              <a:off x="2940425" y="-3175"/>
              <a:ext cx="2026022" cy="286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95688" r="34869"/>
            <a:stretch/>
          </p:blipFill>
          <p:spPr bwMode="auto">
            <a:xfrm>
              <a:off x="2940425" y="5471647"/>
              <a:ext cx="2026022" cy="246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腰肌劳损的体育疗法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腰肌劳损防治操（腰背肌肉力量训练）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1.</a:t>
            </a:r>
            <a:r>
              <a:rPr lang="zh-CN" altLang="en-US" dirty="0" smtClean="0"/>
              <a:t>腰椎放松（</a:t>
            </a:r>
            <a:r>
              <a:rPr lang="en-US" altLang="zh-CN" dirty="0" smtClean="0"/>
              <a:t>20</a:t>
            </a:r>
            <a:r>
              <a:rPr lang="zh-CN" altLang="en-US" dirty="0" smtClean="0"/>
              <a:t>秒，休息</a:t>
            </a:r>
            <a:r>
              <a:rPr lang="en-US" altLang="zh-CN" dirty="0" smtClean="0"/>
              <a:t>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双手撑起身体，放松双腿、腰腹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转动腰胯，在舒适的范围内活动腰椎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全程保持均匀呼吸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3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\\Mac\Home\Documents\教学\体育理论课-体育疗法\哑铃硬拉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3001516"/>
            <a:ext cx="4572000" cy="792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28671" y="-3175"/>
            <a:ext cx="7361800" cy="5721350"/>
            <a:chOff x="-28671" y="-3175"/>
            <a:chExt cx="7361800" cy="572135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1286"/>
            <a:stretch/>
          </p:blipFill>
          <p:spPr bwMode="auto">
            <a:xfrm>
              <a:off x="-28671" y="0"/>
              <a:ext cx="2969096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9988" r="4009"/>
            <a:stretch/>
          </p:blipFill>
          <p:spPr bwMode="auto">
            <a:xfrm>
              <a:off x="4572000" y="-3175"/>
              <a:ext cx="2761129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2" r="40012" b="49945"/>
            <a:stretch/>
          </p:blipFill>
          <p:spPr bwMode="auto">
            <a:xfrm>
              <a:off x="2940425" y="-3175"/>
              <a:ext cx="1631574" cy="2862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714" t="95689" r="40012"/>
            <a:stretch/>
          </p:blipFill>
          <p:spPr bwMode="auto">
            <a:xfrm>
              <a:off x="2940425" y="5471647"/>
              <a:ext cx="1631574" cy="24652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腰肌劳损的体育疗法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腰肌劳损防治操（腰背肌肉力量训练）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2.</a:t>
            </a:r>
            <a:r>
              <a:rPr lang="zh-CN" altLang="en-US" dirty="0" smtClean="0"/>
              <a:t>哑铃硬拉（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次，休息</a:t>
            </a:r>
            <a:r>
              <a:rPr lang="en-US" altLang="zh-CN" dirty="0" smtClean="0"/>
              <a:t>20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/>
              <a:t>哑铃运动</a:t>
            </a:r>
            <a:r>
              <a:rPr lang="zh-CN" altLang="en-US" dirty="0" smtClean="0"/>
              <a:t>轨迹始终贴近身体</a:t>
            </a:r>
            <a:endParaRPr lang="en-US" altLang="zh-CN" dirty="0" smtClean="0"/>
          </a:p>
          <a:p>
            <a:pPr lvl="2"/>
            <a:r>
              <a:rPr lang="zh-CN" altLang="en-US" dirty="0"/>
              <a:t>保持腰背</a:t>
            </a:r>
            <a:r>
              <a:rPr lang="zh-CN" altLang="en-US" dirty="0" smtClean="0"/>
              <a:t>挺直，腹部核心收紧</a:t>
            </a:r>
            <a:endParaRPr lang="en-US" altLang="zh-CN" dirty="0"/>
          </a:p>
          <a:p>
            <a:pPr lvl="2"/>
            <a:r>
              <a:rPr lang="zh-CN" altLang="en-US" dirty="0" smtClean="0"/>
              <a:t>站起时呼气，俯身时吸气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8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\\Mac\Home\Documents\教学\体育理论课-体育疗法\十字挺身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622" y="2088009"/>
            <a:ext cx="6765658" cy="3793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28671" y="-3175"/>
            <a:ext cx="7523164" cy="5721350"/>
            <a:chOff x="-28671" y="-3175"/>
            <a:chExt cx="7523164" cy="572135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17"/>
            <a:stretch/>
          </p:blipFill>
          <p:spPr bwMode="auto">
            <a:xfrm>
              <a:off x="-28671" y="0"/>
              <a:ext cx="1731965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55" r="1905"/>
            <a:stretch/>
          </p:blipFill>
          <p:spPr bwMode="auto">
            <a:xfrm>
              <a:off x="5880846" y="-3175"/>
              <a:ext cx="1613647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4" t="1" r="18503" b="36296"/>
            <a:stretch/>
          </p:blipFill>
          <p:spPr bwMode="auto">
            <a:xfrm>
              <a:off x="1703294" y="-3175"/>
              <a:ext cx="4518212" cy="3642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4" t="90617" r="22944"/>
            <a:stretch/>
          </p:blipFill>
          <p:spPr bwMode="auto">
            <a:xfrm>
              <a:off x="1703294" y="5181600"/>
              <a:ext cx="4177552" cy="536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腰肌劳损的体育疗法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腰肌劳损防治操（腰背肌肉力量训练）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3.</a:t>
            </a:r>
            <a:r>
              <a:rPr lang="zh-CN" altLang="en-US" dirty="0" smtClean="0"/>
              <a:t>十字挺身（</a:t>
            </a:r>
            <a:r>
              <a:rPr lang="en-US" altLang="zh-CN" dirty="0" smtClean="0"/>
              <a:t>16</a:t>
            </a:r>
            <a:r>
              <a:rPr lang="zh-CN" altLang="en-US" dirty="0" smtClean="0"/>
              <a:t>次，休息</a:t>
            </a:r>
            <a:r>
              <a:rPr lang="en-US" altLang="zh-CN" dirty="0" smtClean="0"/>
              <a:t>20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同时抬起左臂和右腿（或右臂和左腿）</a:t>
            </a:r>
            <a:endParaRPr lang="en-US" altLang="zh-CN" dirty="0" smtClean="0"/>
          </a:p>
          <a:p>
            <a:pPr lvl="2"/>
            <a:r>
              <a:rPr lang="zh-CN" altLang="en-US" dirty="0"/>
              <a:t>贴于</a:t>
            </a:r>
            <a:r>
              <a:rPr lang="zh-CN" altLang="en-US" dirty="0" smtClean="0"/>
              <a:t>地面的手臂、腿保持放松</a:t>
            </a:r>
            <a:endParaRPr lang="en-US" altLang="zh-CN" dirty="0" smtClean="0"/>
          </a:p>
          <a:p>
            <a:pPr lvl="2"/>
            <a:r>
              <a:rPr lang="zh-CN" altLang="en-US" dirty="0"/>
              <a:t>挺身</a:t>
            </a:r>
            <a:r>
              <a:rPr lang="zh-CN" altLang="en-US" dirty="0" smtClean="0"/>
              <a:t>时吸气，还原时呼气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8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\\Mac\Home\Documents\教学\体育理论课-体育疗法\俯卧挺身转体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44" y="2557448"/>
            <a:ext cx="7084221" cy="397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28671" y="-3175"/>
            <a:ext cx="7523164" cy="5721350"/>
            <a:chOff x="-28671" y="-3175"/>
            <a:chExt cx="7523164" cy="572135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17"/>
            <a:stretch/>
          </p:blipFill>
          <p:spPr bwMode="auto">
            <a:xfrm>
              <a:off x="-28671" y="0"/>
              <a:ext cx="1731965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55" r="1905"/>
            <a:stretch/>
          </p:blipFill>
          <p:spPr bwMode="auto">
            <a:xfrm>
              <a:off x="5880846" y="-3175"/>
              <a:ext cx="1613647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4" t="1" r="18503" b="36296"/>
            <a:stretch/>
          </p:blipFill>
          <p:spPr bwMode="auto">
            <a:xfrm>
              <a:off x="1703294" y="-3175"/>
              <a:ext cx="4518212" cy="36428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4" t="90617" r="22944"/>
            <a:stretch/>
          </p:blipFill>
          <p:spPr bwMode="auto">
            <a:xfrm>
              <a:off x="1703294" y="5181600"/>
              <a:ext cx="4177552" cy="5365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腰肌劳损的体育疗法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腰肌劳损防治操（腰背肌肉力量训练）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4.</a:t>
            </a:r>
            <a:r>
              <a:rPr lang="zh-CN" altLang="en-US" dirty="0" smtClean="0"/>
              <a:t>俯卧挺身转体（</a:t>
            </a:r>
            <a:r>
              <a:rPr lang="en-US" altLang="zh-CN" dirty="0" smtClean="0"/>
              <a:t>6</a:t>
            </a:r>
            <a:r>
              <a:rPr lang="zh-CN" altLang="en-US" dirty="0" smtClean="0"/>
              <a:t>次，休息</a:t>
            </a:r>
            <a:r>
              <a:rPr lang="en-US" altLang="zh-CN" dirty="0" smtClean="0"/>
              <a:t>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双手抱在脑后，手肘向外打开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用背部的力量左右转动双肩</a:t>
            </a:r>
            <a:endParaRPr lang="en-US" altLang="zh-CN" dirty="0" smtClean="0"/>
          </a:p>
          <a:p>
            <a:pPr lvl="2"/>
            <a:r>
              <a:rPr lang="zh-CN" altLang="en-US" dirty="0"/>
              <a:t>挺身</a:t>
            </a:r>
            <a:r>
              <a:rPr lang="zh-CN" altLang="en-US" dirty="0" smtClean="0"/>
              <a:t>时吸气，转身时呼气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8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\\Mac\Home\Documents\教学\体育理论课-体育疗法\腰部动态拉伸.gif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58907" y="1921396"/>
            <a:ext cx="7895203" cy="4427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组合 3"/>
          <p:cNvGrpSpPr/>
          <p:nvPr/>
        </p:nvGrpSpPr>
        <p:grpSpPr>
          <a:xfrm>
            <a:off x="-28671" y="-3175"/>
            <a:ext cx="7523164" cy="5721350"/>
            <a:chOff x="-28671" y="-3175"/>
            <a:chExt cx="7523164" cy="5721350"/>
          </a:xfrm>
        </p:grpSpPr>
        <p:pic>
          <p:nvPicPr>
            <p:cNvPr id="5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7417"/>
            <a:stretch/>
          </p:blipFill>
          <p:spPr bwMode="auto">
            <a:xfrm>
              <a:off x="-28671" y="0"/>
              <a:ext cx="1731965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6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055" r="1905"/>
            <a:stretch/>
          </p:blipFill>
          <p:spPr bwMode="auto">
            <a:xfrm>
              <a:off x="5880846" y="-3175"/>
              <a:ext cx="1613647" cy="57181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4" t="1" r="18503" b="36923"/>
            <a:stretch/>
          </p:blipFill>
          <p:spPr bwMode="auto">
            <a:xfrm>
              <a:off x="1703294" y="-3175"/>
              <a:ext cx="4518212" cy="36069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3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84" t="94067" r="22944" b="-1"/>
            <a:stretch/>
          </p:blipFill>
          <p:spPr bwMode="auto">
            <a:xfrm>
              <a:off x="1703294" y="5378824"/>
              <a:ext cx="4177552" cy="3393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腰肌劳损的体育疗法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腰肌劳损防治操（腰背肌肉力量训练）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5.</a:t>
            </a:r>
            <a:r>
              <a:rPr lang="zh-CN" altLang="en-US" dirty="0" smtClean="0"/>
              <a:t>腰部动态拉伸（</a:t>
            </a:r>
            <a:r>
              <a:rPr lang="en-US" altLang="zh-CN" dirty="0" smtClean="0"/>
              <a:t>25</a:t>
            </a:r>
            <a:r>
              <a:rPr lang="zh-CN" altLang="en-US" dirty="0" smtClean="0"/>
              <a:t>秒，休息</a:t>
            </a:r>
            <a:r>
              <a:rPr lang="en-US" altLang="zh-CN" dirty="0" smtClean="0"/>
              <a:t>0</a:t>
            </a:r>
            <a:r>
              <a:rPr lang="zh-CN" altLang="en-US" dirty="0" smtClean="0"/>
              <a:t>秒）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双手抱紧膝盖</a:t>
            </a:r>
            <a:endParaRPr lang="en-US" altLang="zh-CN" dirty="0" smtClean="0"/>
          </a:p>
          <a:p>
            <a:pPr lvl="2"/>
            <a:r>
              <a:rPr lang="zh-CN" altLang="en-US" dirty="0"/>
              <a:t>放松下</a:t>
            </a:r>
            <a:r>
              <a:rPr lang="zh-CN" altLang="en-US" dirty="0" smtClean="0"/>
              <a:t>背部，将膝盖向腹部拉起，到最大幅度后还原</a:t>
            </a:r>
            <a:endParaRPr lang="en-US" altLang="zh-CN" dirty="0" smtClean="0"/>
          </a:p>
          <a:p>
            <a:pPr lvl="2"/>
            <a:r>
              <a:rPr lang="zh-CN" altLang="en-US" dirty="0"/>
              <a:t>拉起时</a:t>
            </a:r>
            <a:r>
              <a:rPr lang="zh-CN" altLang="en-US" dirty="0" smtClean="0"/>
              <a:t>呼气，还原时吸气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682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腰肌劳损的体育疗法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所有动作为一组，每次做</a:t>
            </a:r>
            <a:r>
              <a:rPr lang="en-US" altLang="zh-CN" dirty="0" smtClean="0"/>
              <a:t>2-3</a:t>
            </a:r>
            <a:r>
              <a:rPr lang="zh-CN" altLang="en-US" dirty="0" smtClean="0"/>
              <a:t>组</a:t>
            </a:r>
            <a:endParaRPr lang="en-US" altLang="zh-CN" dirty="0" smtClean="0"/>
          </a:p>
          <a:p>
            <a:r>
              <a:rPr lang="zh-CN" altLang="en-US" dirty="0" smtClean="0"/>
              <a:t>每天做一次</a:t>
            </a:r>
            <a:endParaRPr lang="en-US" altLang="zh-CN" dirty="0" smtClean="0"/>
          </a:p>
          <a:p>
            <a:r>
              <a:rPr lang="zh-CN" altLang="en-US" dirty="0" smtClean="0"/>
              <a:t>注意事项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体育疗法只能起辅助治疗的作用</a:t>
            </a:r>
            <a:endParaRPr lang="en-US" altLang="zh-CN" dirty="0" smtClean="0"/>
          </a:p>
          <a:p>
            <a:pPr lvl="1"/>
            <a:r>
              <a:rPr lang="zh-CN" altLang="en-US" dirty="0"/>
              <a:t>一定</a:t>
            </a:r>
            <a:r>
              <a:rPr lang="zh-CN" altLang="en-US" dirty="0" smtClean="0"/>
              <a:t>要同时进行积极的临床治疗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理疗</a:t>
            </a:r>
            <a:endParaRPr lang="en-US" altLang="zh-CN" dirty="0" smtClean="0"/>
          </a:p>
          <a:p>
            <a:pPr lvl="2"/>
            <a:r>
              <a:rPr lang="zh-CN" altLang="en-US" dirty="0"/>
              <a:t>局部封闭</a:t>
            </a:r>
            <a:r>
              <a:rPr lang="zh-CN" altLang="en-US" dirty="0" smtClean="0"/>
              <a:t>治疗</a:t>
            </a:r>
            <a:endParaRPr lang="en-US" altLang="zh-CN" dirty="0" smtClean="0"/>
          </a:p>
          <a:p>
            <a:pPr lvl="1"/>
            <a:r>
              <a:rPr lang="zh-CN" altLang="en-US" dirty="0"/>
              <a:t>睡硬板</a:t>
            </a:r>
            <a:r>
              <a:rPr lang="zh-CN" altLang="en-US" dirty="0" smtClean="0"/>
              <a:t>床，并注意纠正不良姿势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4050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课后作业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坚持每天练习两次颈椎病防治操。</a:t>
            </a:r>
            <a:endParaRPr lang="en-US" altLang="zh-CN" dirty="0" smtClean="0"/>
          </a:p>
          <a:p>
            <a:r>
              <a:rPr lang="zh-CN" altLang="en-US" dirty="0" smtClean="0"/>
              <a:t>坚持</a:t>
            </a:r>
            <a:r>
              <a:rPr lang="zh-CN" altLang="en-US" dirty="0"/>
              <a:t>每天</a:t>
            </a:r>
            <a:r>
              <a:rPr lang="zh-CN" altLang="en-US" dirty="0" smtClean="0"/>
              <a:t>练习一次腰肌劳损防治操。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66" t="6921" r="8551" b="14420"/>
          <a:stretch/>
        </p:blipFill>
        <p:spPr bwMode="auto">
          <a:xfrm>
            <a:off x="1763688" y="2209428"/>
            <a:ext cx="2411848" cy="315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530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体育疗法的对象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躯体或身心功能上有缺陷的人</a:t>
            </a:r>
            <a:endParaRPr lang="en-US" altLang="zh-CN" dirty="0" smtClean="0"/>
          </a:p>
          <a:p>
            <a:pPr lvl="1"/>
            <a:r>
              <a:rPr lang="zh-CN" altLang="en-US" dirty="0"/>
              <a:t>慢性疾病</a:t>
            </a:r>
            <a:r>
              <a:rPr lang="zh-CN" altLang="en-US" dirty="0" smtClean="0"/>
              <a:t>患者</a:t>
            </a:r>
            <a:endParaRPr lang="en-US" altLang="zh-CN" dirty="0" smtClean="0"/>
          </a:p>
          <a:p>
            <a:pPr lvl="1"/>
            <a:r>
              <a:rPr lang="zh-CN" altLang="en-US" dirty="0"/>
              <a:t>老年</a:t>
            </a:r>
            <a:r>
              <a:rPr lang="zh-CN" altLang="en-US" dirty="0" smtClean="0"/>
              <a:t>患者</a:t>
            </a:r>
            <a:endParaRPr lang="en-US" altLang="zh-CN" dirty="0" smtClean="0"/>
          </a:p>
          <a:p>
            <a:pPr lvl="1"/>
            <a:r>
              <a:rPr lang="zh-CN" altLang="en-US" dirty="0"/>
              <a:t>残疾</a:t>
            </a:r>
            <a:r>
              <a:rPr lang="zh-CN" altLang="en-US" dirty="0" smtClean="0"/>
              <a:t>者</a:t>
            </a:r>
            <a:endParaRPr lang="en-US" altLang="zh-CN" dirty="0" smtClean="0"/>
          </a:p>
          <a:p>
            <a:pPr lvl="1"/>
            <a:r>
              <a:rPr lang="zh-CN" altLang="en-US" dirty="0"/>
              <a:t>疾病恢复期患者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449358"/>
            <a:ext cx="2610679" cy="19284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3462169"/>
            <a:ext cx="2880320" cy="19151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6040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502"/>
    </mc:Choice>
    <mc:Fallback xmlns="">
      <p:transition spd="slow" advTm="15502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体育疗法的方法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基本方法：参加医疗体育活动</a:t>
            </a:r>
            <a:endParaRPr lang="en-US" altLang="zh-CN" dirty="0" smtClean="0"/>
          </a:p>
          <a:p>
            <a:pPr lvl="1"/>
            <a:r>
              <a:rPr lang="zh-CN" altLang="en-US" dirty="0"/>
              <a:t>增强</a:t>
            </a:r>
            <a:r>
              <a:rPr lang="zh-CN" altLang="en-US" dirty="0" smtClean="0"/>
              <a:t>体质，改善身心功能，促进健康恢复</a:t>
            </a:r>
            <a:endParaRPr lang="en-US" altLang="zh-CN" dirty="0" smtClean="0"/>
          </a:p>
          <a:p>
            <a:pPr lvl="1"/>
            <a:r>
              <a:rPr lang="zh-CN" altLang="en-US" dirty="0"/>
              <a:t>为手术准备创造</a:t>
            </a:r>
            <a:r>
              <a:rPr lang="zh-CN" altLang="en-US" dirty="0" smtClean="0"/>
              <a:t>条件</a:t>
            </a:r>
            <a:endParaRPr lang="en-US" altLang="zh-CN" dirty="0" smtClean="0"/>
          </a:p>
          <a:p>
            <a:pPr lvl="1"/>
            <a:r>
              <a:rPr lang="zh-CN" altLang="en-US" dirty="0"/>
              <a:t>减轻或避免手术</a:t>
            </a:r>
            <a:r>
              <a:rPr lang="zh-CN" altLang="en-US" dirty="0" smtClean="0"/>
              <a:t>后的并发症</a:t>
            </a:r>
            <a:endParaRPr lang="en-US" altLang="zh-CN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656" y="3145531"/>
            <a:ext cx="3240360" cy="21587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5913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741"/>
    </mc:Choice>
    <mc:Fallback xmlns="">
      <p:transition spd="slow" advTm="16741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 smtClean="0"/>
              <a:t>体育疗法的手段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主要手段：</a:t>
            </a:r>
            <a:endParaRPr lang="en-US" altLang="zh-CN" dirty="0" smtClean="0"/>
          </a:p>
          <a:p>
            <a:pPr lvl="1"/>
            <a:r>
              <a:rPr lang="zh-CN" altLang="en-US" dirty="0"/>
              <a:t>医疗</a:t>
            </a:r>
            <a:r>
              <a:rPr lang="zh-CN" altLang="en-US" dirty="0" smtClean="0"/>
              <a:t>体操</a:t>
            </a:r>
            <a:endParaRPr lang="en-US" altLang="zh-CN" dirty="0" smtClean="0"/>
          </a:p>
          <a:p>
            <a:pPr lvl="1"/>
            <a:r>
              <a:rPr lang="zh-CN" altLang="en-US" dirty="0"/>
              <a:t>医疗</a:t>
            </a:r>
            <a:r>
              <a:rPr lang="zh-CN" altLang="en-US" dirty="0" smtClean="0"/>
              <a:t>步行</a:t>
            </a:r>
            <a:endParaRPr lang="en-US" altLang="zh-CN" dirty="0" smtClean="0"/>
          </a:p>
          <a:p>
            <a:pPr lvl="1"/>
            <a:r>
              <a:rPr lang="zh-CN" altLang="en-US" dirty="0"/>
              <a:t>健身</a:t>
            </a:r>
            <a:r>
              <a:rPr lang="zh-CN" altLang="en-US" dirty="0" smtClean="0"/>
              <a:t>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气功、太极拳</a:t>
            </a:r>
            <a:endParaRPr lang="en-US" altLang="zh-CN" dirty="0" smtClean="0"/>
          </a:p>
          <a:p>
            <a:pPr marL="457200" lvl="1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</a:t>
            </a:r>
            <a:r>
              <a:rPr lang="zh-CN" altLang="en-US" dirty="0" smtClean="0"/>
              <a:t>八段锦、五禽戏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按摩、器械治疗</a:t>
            </a:r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323"/>
          <a:stretch/>
        </p:blipFill>
        <p:spPr bwMode="auto">
          <a:xfrm>
            <a:off x="2411760" y="1273324"/>
            <a:ext cx="2592288" cy="15491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17" r="8333"/>
          <a:stretch/>
        </p:blipFill>
        <p:spPr bwMode="auto">
          <a:xfrm>
            <a:off x="3167238" y="1489348"/>
            <a:ext cx="2160240" cy="2278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416" y="1793928"/>
            <a:ext cx="1839062" cy="27653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9" t="3565" r="3159" b="5603"/>
          <a:stretch/>
        </p:blipFill>
        <p:spPr bwMode="auto">
          <a:xfrm>
            <a:off x="3167238" y="2532388"/>
            <a:ext cx="2662829" cy="19271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7239" y="3061292"/>
            <a:ext cx="2945400" cy="15217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6813" y="3486224"/>
            <a:ext cx="2183254" cy="17990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98746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83"/>
    </mc:Choice>
    <mc:Fallback xmlns="">
      <p:transition spd="slow" advTm="18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50950"/>
            <a:ext cx="5761335" cy="394652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改善机体血液循环和新陈代谢状态</a:t>
            </a:r>
            <a:endParaRPr lang="en-US" altLang="zh-CN" dirty="0" smtClean="0"/>
          </a:p>
          <a:p>
            <a:pPr lvl="1"/>
            <a:r>
              <a:rPr lang="zh-CN" altLang="en-US" dirty="0"/>
              <a:t>调整人体的</a:t>
            </a:r>
            <a:r>
              <a:rPr lang="zh-CN" altLang="en-US" dirty="0" smtClean="0"/>
              <a:t>神经系统功能</a:t>
            </a:r>
            <a:endParaRPr lang="en-US" altLang="zh-CN" dirty="0" smtClean="0"/>
          </a:p>
          <a:p>
            <a:pPr lvl="1"/>
            <a:r>
              <a:rPr lang="zh-CN" altLang="en-US" dirty="0"/>
              <a:t>改善呼吸及血液循环</a:t>
            </a:r>
            <a:r>
              <a:rPr lang="zh-CN" altLang="en-US" dirty="0" smtClean="0"/>
              <a:t>状况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通过增加血流量促进人体新陈代谢</a:t>
            </a:r>
            <a:endParaRPr lang="en-US" altLang="zh-CN" dirty="0" smtClean="0"/>
          </a:p>
          <a:p>
            <a:pPr lvl="1"/>
            <a:r>
              <a:rPr lang="zh-CN" altLang="en-US" dirty="0"/>
              <a:t>有利</a:t>
            </a:r>
            <a:r>
              <a:rPr lang="zh-CN" altLang="en-US" dirty="0" smtClean="0"/>
              <a:t>于</a:t>
            </a:r>
            <a:r>
              <a:rPr lang="zh-CN" altLang="en-US" dirty="0"/>
              <a:t>健康的</a:t>
            </a:r>
            <a:r>
              <a:rPr lang="zh-CN" altLang="en-US" dirty="0" smtClean="0"/>
              <a:t>恢复</a:t>
            </a:r>
            <a:endParaRPr lang="en-US" altLang="zh-CN" dirty="0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014" r="31301" b="3348"/>
          <a:stretch/>
        </p:blipFill>
        <p:spPr bwMode="auto">
          <a:xfrm>
            <a:off x="3419872" y="3145532"/>
            <a:ext cx="2160240" cy="2210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65534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443"/>
    </mc:Choice>
    <mc:Fallback xmlns="">
      <p:transition spd="slow" advTm="30443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50950"/>
            <a:ext cx="5761335" cy="394652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维持</a:t>
            </a:r>
            <a:r>
              <a:rPr lang="zh-CN" altLang="en-US" dirty="0"/>
              <a:t>和恢复</a:t>
            </a:r>
            <a:r>
              <a:rPr lang="zh-CN" altLang="en-US" dirty="0" smtClean="0"/>
              <a:t>机体的正常形态和功能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伤病后肌肉、关节出现退行性变化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肌肉萎缩、骨质增生、关节粘连</a:t>
            </a:r>
            <a:endParaRPr lang="en-US" altLang="zh-CN" dirty="0" smtClean="0"/>
          </a:p>
          <a:p>
            <a:pPr lvl="2"/>
            <a:r>
              <a:rPr lang="zh-CN" altLang="en-US" dirty="0"/>
              <a:t>肌肉</a:t>
            </a:r>
            <a:r>
              <a:rPr lang="zh-CN" altLang="en-US" dirty="0" smtClean="0"/>
              <a:t>痉挛、抽搐，关节活动受限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体育疗法加强机体的功能锻炼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维持组织和器官的正常形态</a:t>
            </a:r>
            <a:endParaRPr lang="en-US" altLang="zh-CN" dirty="0" smtClean="0"/>
          </a:p>
          <a:p>
            <a:pPr lvl="2"/>
            <a:r>
              <a:rPr lang="zh-CN" altLang="en-US" dirty="0"/>
              <a:t>缓解肌肉</a:t>
            </a:r>
            <a:r>
              <a:rPr lang="zh-CN" altLang="en-US" dirty="0" smtClean="0"/>
              <a:t>痉挛、松解肌肉关节粘连</a:t>
            </a:r>
            <a:endParaRPr lang="en-US" altLang="zh-CN" dirty="0" smtClean="0"/>
          </a:p>
          <a:p>
            <a:pPr lvl="2"/>
            <a:r>
              <a:rPr lang="zh-CN" altLang="en-US" dirty="0"/>
              <a:t>增加关节活动</a:t>
            </a:r>
            <a:r>
              <a:rPr lang="zh-CN" altLang="en-US" dirty="0" smtClean="0"/>
              <a:t>幅度</a:t>
            </a:r>
            <a:endParaRPr lang="en-US" altLang="zh-CN" dirty="0" smtClean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93" r="20635"/>
          <a:stretch/>
        </p:blipFill>
        <p:spPr bwMode="auto">
          <a:xfrm>
            <a:off x="3779912" y="4120097"/>
            <a:ext cx="1248697" cy="15112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10969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168"/>
    </mc:Choice>
    <mc:Fallback xmlns="">
      <p:transition spd="slow" advTm="58168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体育疗法的作用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0825" y="1250950"/>
            <a:ext cx="5761335" cy="394652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发展和加强机体的代偿功能</a:t>
            </a:r>
            <a:endParaRPr lang="en-US" altLang="zh-CN" dirty="0" smtClean="0"/>
          </a:p>
          <a:p>
            <a:r>
              <a:rPr lang="zh-CN" altLang="en-US" dirty="0"/>
              <a:t>增强内脏器官</a:t>
            </a:r>
            <a:r>
              <a:rPr lang="zh-CN" altLang="en-US" dirty="0" smtClean="0"/>
              <a:t>功能，改善机体病理生理过程</a:t>
            </a:r>
            <a:endParaRPr lang="en-US" altLang="zh-CN" dirty="0" smtClean="0"/>
          </a:p>
          <a:p>
            <a:r>
              <a:rPr lang="zh-CN" altLang="en-US" dirty="0"/>
              <a:t>增强</a:t>
            </a:r>
            <a:r>
              <a:rPr lang="zh-CN" altLang="en-US" dirty="0" smtClean="0"/>
              <a:t>体质，提高机体免疫系统功能</a:t>
            </a:r>
            <a:endParaRPr lang="en-US" altLang="zh-CN" dirty="0" smtClean="0"/>
          </a:p>
          <a:p>
            <a:pPr lvl="1"/>
            <a:r>
              <a:rPr lang="zh-CN" altLang="en-US" dirty="0"/>
              <a:t>提高身体抵抗外部</a:t>
            </a:r>
            <a:r>
              <a:rPr lang="zh-CN" altLang="en-US" dirty="0" smtClean="0"/>
              <a:t>侵袭的能力</a:t>
            </a:r>
            <a:endParaRPr lang="en-US" altLang="zh-CN" dirty="0" smtClean="0"/>
          </a:p>
          <a:p>
            <a:pPr lvl="1"/>
            <a:r>
              <a:rPr lang="zh-CN" altLang="en-US" dirty="0"/>
              <a:t>防治疾病</a:t>
            </a:r>
            <a:endParaRPr lang="en-US" altLang="zh-CN" dirty="0" smtClean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577580"/>
            <a:ext cx="3089920" cy="17380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8148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871"/>
    </mc:Choice>
    <mc:Fallback xmlns="">
      <p:transition spd="slow" advTm="27871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.4|1.8|2.2|2.8|1.6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2794</TotalTime>
  <Words>1339</Words>
  <Application>Microsoft Office PowerPoint</Application>
  <PresentationFormat>全屏显示(16:10)</PresentationFormat>
  <Paragraphs>218</Paragraphs>
  <Slides>36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36</vt:i4>
      </vt:variant>
    </vt:vector>
  </HeadingPairs>
  <TitlesOfParts>
    <vt:vector size="37" baseType="lpstr">
      <vt:lpstr>Office 主题</vt:lpstr>
      <vt:lpstr>第十三章 体育疗法</vt:lpstr>
      <vt:lpstr>第一节 体育疗法概述</vt:lpstr>
      <vt:lpstr>体育疗法的概念</vt:lpstr>
      <vt:lpstr>体育疗法的对象</vt:lpstr>
      <vt:lpstr>体育疗法的方法</vt:lpstr>
      <vt:lpstr>体育疗法的手段</vt:lpstr>
      <vt:lpstr>体育疗法的作用</vt:lpstr>
      <vt:lpstr>体育疗法的作用</vt:lpstr>
      <vt:lpstr>体育疗法的作用</vt:lpstr>
      <vt:lpstr>体育疗法的特点</vt:lpstr>
      <vt:lpstr>体育疗法的原则</vt:lpstr>
      <vt:lpstr>体育疗法的原则</vt:lpstr>
      <vt:lpstr>体育疗法的原则</vt:lpstr>
      <vt:lpstr>体育疗法的适应症</vt:lpstr>
      <vt:lpstr>体育疗法的适应症</vt:lpstr>
      <vt:lpstr>体育疗法的禁忌症</vt:lpstr>
      <vt:lpstr>第二节 常见病体育疗法</vt:lpstr>
      <vt:lpstr>颈椎病的体育疗法</vt:lpstr>
      <vt:lpstr>颈椎病的体育疗法</vt:lpstr>
      <vt:lpstr>颈椎病的体育疗法</vt:lpstr>
      <vt:lpstr>颈椎病的体育疗法</vt:lpstr>
      <vt:lpstr>颈椎病的体育疗法</vt:lpstr>
      <vt:lpstr>颈椎病的体育疗法</vt:lpstr>
      <vt:lpstr>颈椎病的体育疗法</vt:lpstr>
      <vt:lpstr>颈椎病的体育疗法</vt:lpstr>
      <vt:lpstr>颈椎病的体育疗法</vt:lpstr>
      <vt:lpstr>颈椎病的体育疗法</vt:lpstr>
      <vt:lpstr>腰肌劳损的体育疗法</vt:lpstr>
      <vt:lpstr>腰肌劳损的体育疗法</vt:lpstr>
      <vt:lpstr>腰肌劳损的体育疗法</vt:lpstr>
      <vt:lpstr>腰肌劳损的体育疗法</vt:lpstr>
      <vt:lpstr>腰肌劳损的体育疗法</vt:lpstr>
      <vt:lpstr>腰肌劳损的体育疗法</vt:lpstr>
      <vt:lpstr>腰肌劳损的体育疗法</vt:lpstr>
      <vt:lpstr>腰肌劳损的体育疗法</vt:lpstr>
      <vt:lpstr>课后作业</vt:lpstr>
    </vt:vector>
  </TitlesOfParts>
  <Company>微软中国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MS USER</dc:creator>
  <cp:lastModifiedBy>尹彦</cp:lastModifiedBy>
  <cp:revision>79</cp:revision>
  <dcterms:created xsi:type="dcterms:W3CDTF">2010-03-06T05:13:51Z</dcterms:created>
  <dcterms:modified xsi:type="dcterms:W3CDTF">2016-12-06T07:33:59Z</dcterms:modified>
</cp:coreProperties>
</file>